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5" r:id="rId6"/>
    <p:sldId id="264" r:id="rId7"/>
    <p:sldId id="263" r:id="rId8"/>
    <p:sldId id="260" r:id="rId9"/>
    <p:sldId id="261" r:id="rId10"/>
    <p:sldId id="262" r:id="rId11"/>
    <p:sldId id="274" r:id="rId12"/>
    <p:sldId id="266" r:id="rId13"/>
    <p:sldId id="267" r:id="rId14"/>
    <p:sldId id="269" r:id="rId15"/>
    <p:sldId id="268" r:id="rId16"/>
    <p:sldId id="271" r:id="rId17"/>
    <p:sldId id="273" r:id="rId18"/>
    <p:sldId id="270" r:id="rId19"/>
    <p:sldId id="272" r:id="rId20"/>
    <p:sldId id="275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7/9/2025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7/9/2025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7/9/2025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7/9/2025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7/9/2025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7/9/2025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7/9/2025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E79CB-79F1-54DA-A581-8AFE25D911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51169" y="324158"/>
            <a:ext cx="7766936" cy="1646302"/>
          </a:xfrm>
        </p:spPr>
        <p:txBody>
          <a:bodyPr/>
          <a:lstStyle/>
          <a:p>
            <a:pPr algn="ctr"/>
            <a:r>
              <a:rPr lang="de-DE" dirty="0"/>
              <a:t> Redezeit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461AE6B-1AAC-8D04-2CBC-5A0DFE6F8E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1170" y="2128385"/>
            <a:ext cx="7766936" cy="3406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2373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F7491C-0FA1-94DC-805B-7F251C2355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App.py</a:t>
            </a:r>
          </a:p>
        </p:txBody>
      </p:sp>
      <p:pic>
        <p:nvPicPr>
          <p:cNvPr id="5" name="Inhaltsplatzhalter 4" descr="Ein Bild, das Text, Screenshot, Software, Multimedia-Software enthält.&#10;&#10;KI-generierte Inhalte können fehlerhaft sein.">
            <a:extLst>
              <a:ext uri="{FF2B5EF4-FFF2-40B4-BE49-F238E27FC236}">
                <a16:creationId xmlns:a16="http://schemas.microsoft.com/office/drawing/2014/main" id="{31C3AD91-5277-4530-29DF-314AB612CE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2140712"/>
            <a:ext cx="7248614" cy="4318000"/>
          </a:xfrm>
        </p:spPr>
      </p:pic>
      <p:sp>
        <p:nvSpPr>
          <p:cNvPr id="6" name="Titel 1">
            <a:extLst>
              <a:ext uri="{FF2B5EF4-FFF2-40B4-BE49-F238E27FC236}">
                <a16:creationId xmlns:a16="http://schemas.microsoft.com/office/drawing/2014/main" id="{ADF3F7D5-EBA5-78D9-8538-84E91E0A8D07}"/>
              </a:ext>
            </a:extLst>
          </p:cNvPr>
          <p:cNvSpPr txBox="1">
            <a:spLocks/>
          </p:cNvSpPr>
          <p:nvPr/>
        </p:nvSpPr>
        <p:spPr>
          <a:xfrm>
            <a:off x="567606" y="1756410"/>
            <a:ext cx="5970354" cy="347980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342900" indent="-3429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de-DE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Das ist die Oberfläche von der App.py</a:t>
            </a:r>
          </a:p>
        </p:txBody>
      </p:sp>
    </p:spTree>
    <p:extLst>
      <p:ext uri="{BB962C8B-B14F-4D97-AF65-F5344CB8AC3E}">
        <p14:creationId xmlns:p14="http://schemas.microsoft.com/office/powerpoint/2010/main" val="38285395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A07788-53E5-95C1-5F3E-9B6339D6A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685" y="252984"/>
            <a:ext cx="8189562" cy="1320800"/>
          </a:xfrm>
        </p:spPr>
        <p:txBody>
          <a:bodyPr/>
          <a:lstStyle/>
          <a:p>
            <a:r>
              <a:rPr lang="de-DE" dirty="0"/>
              <a:t>Aggregation pro Tag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DB87F260-83CE-F7C3-9F0E-6370E9A707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684" y="1813116"/>
            <a:ext cx="8189563" cy="4002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8186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7E2922-181B-79BA-37A3-7AAB1A7D3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Graphen Analysen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83F3247F-29B6-3D63-F7E6-7A7E5F736F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5350" y="1337628"/>
            <a:ext cx="6546426" cy="4627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9278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2DD9A183-5A8E-032C-E49F-26737FF10E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2747" y="2118297"/>
            <a:ext cx="4150630" cy="3354387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78EEF71E-6D0A-140C-D647-6875B5B000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6326" y="2118297"/>
            <a:ext cx="4048287" cy="2865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8401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4AB0EC4E-511A-AA65-03B8-3968F6E58F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690" y="2040786"/>
            <a:ext cx="8596312" cy="31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5706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A849A576-BD24-7374-CDEE-DCEC2753E8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8743" y="2112202"/>
            <a:ext cx="4053841" cy="3193578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4BA001D1-6AC6-6032-EB57-4C852ED2B4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7487" y="2112201"/>
            <a:ext cx="4226515" cy="3314105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BF699105-A125-36BB-01B3-F5E9DA967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02886" cy="1264920"/>
          </a:xfrm>
        </p:spPr>
        <p:txBody>
          <a:bodyPr/>
          <a:lstStyle/>
          <a:p>
            <a:r>
              <a:rPr lang="de-DE" dirty="0"/>
              <a:t>Clustering</a:t>
            </a:r>
          </a:p>
        </p:txBody>
      </p:sp>
    </p:spTree>
    <p:extLst>
      <p:ext uri="{BB962C8B-B14F-4D97-AF65-F5344CB8AC3E}">
        <p14:creationId xmlns:p14="http://schemas.microsoft.com/office/powerpoint/2010/main" val="35575228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6E8ECB-4F05-6A30-5DEA-1BF8D1A75F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02886" cy="1264920"/>
          </a:xfrm>
        </p:spPr>
        <p:txBody>
          <a:bodyPr/>
          <a:lstStyle/>
          <a:p>
            <a:r>
              <a:rPr lang="de-DE" dirty="0"/>
              <a:t>Ausreißer Identifikation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BD8A7A19-5D10-42F9-B397-60658DB391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2014313"/>
            <a:ext cx="8502886" cy="3567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0106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69EAA42-5CF2-FAE3-B54E-CA2AE6E57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Verteilung Landingpage Aufrufe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ED95A22F-1F76-2F87-2A96-869E2C72FA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5566" y="2326458"/>
            <a:ext cx="8672467" cy="2474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8902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E2C22D-AD7E-C3DC-9909-4FB762B825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98704"/>
            <a:ext cx="8439335" cy="1320800"/>
          </a:xfrm>
        </p:spPr>
        <p:txBody>
          <a:bodyPr>
            <a:normAutofit fontScale="90000"/>
          </a:bodyPr>
          <a:lstStyle/>
          <a:p>
            <a:r>
              <a:rPr lang="de-DE" dirty="0"/>
              <a:t>Apriori-Algorithmus</a:t>
            </a:r>
            <a:br>
              <a:rPr lang="de-DE" dirty="0"/>
            </a:br>
            <a:br>
              <a:rPr lang="de-DE" dirty="0"/>
            </a:br>
            <a:endParaRPr lang="de-DE" dirty="0"/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CF14FB79-6A83-7373-F4FD-13DC92B63F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3" y="1748190"/>
            <a:ext cx="8439335" cy="3955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5206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FB24CD33-99CB-D3F8-8B06-73E783EAD1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690" y="1657901"/>
            <a:ext cx="8596312" cy="3542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9522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717B3A-5E10-F649-8B7E-D91C10A96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Inhaltsangabe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72233A6-F538-72D6-B0B5-D18AE6DD06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Inhaltsangabe</a:t>
            </a:r>
          </a:p>
          <a:p>
            <a:r>
              <a:rPr lang="de-DE" dirty="0"/>
              <a:t>Einführung</a:t>
            </a:r>
          </a:p>
          <a:p>
            <a:r>
              <a:rPr lang="de-DE" dirty="0" err="1"/>
              <a:t>Scraping</a:t>
            </a:r>
            <a:endParaRPr lang="de-DE" dirty="0"/>
          </a:p>
          <a:p>
            <a:r>
              <a:rPr lang="de-DE" dirty="0"/>
              <a:t>Automatisierung</a:t>
            </a:r>
          </a:p>
          <a:p>
            <a:r>
              <a:rPr lang="de-DE" dirty="0"/>
              <a:t>Power BI Dashboard</a:t>
            </a:r>
          </a:p>
          <a:p>
            <a:r>
              <a:rPr lang="de-DE" dirty="0"/>
              <a:t>Graphen Analysen</a:t>
            </a:r>
          </a:p>
        </p:txBody>
      </p:sp>
    </p:spTree>
    <p:extLst>
      <p:ext uri="{BB962C8B-B14F-4D97-AF65-F5344CB8AC3E}">
        <p14:creationId xmlns:p14="http://schemas.microsoft.com/office/powerpoint/2010/main" val="38741050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2">
            <a:extLst>
              <a:ext uri="{FF2B5EF4-FFF2-40B4-BE49-F238E27FC236}">
                <a16:creationId xmlns:a16="http://schemas.microsoft.com/office/drawing/2014/main" id="{04DFE4C0-22F0-1524-0445-E537C0425F1C}"/>
              </a:ext>
            </a:extLst>
          </p:cNvPr>
          <p:cNvSpPr txBox="1"/>
          <p:nvPr/>
        </p:nvSpPr>
        <p:spPr>
          <a:xfrm>
            <a:off x="1168677" y="2807208"/>
            <a:ext cx="8031942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4000" b="1">
                <a:solidFill>
                  <a:srgbClr val="FFFFFF"/>
                </a:solidFill>
              </a:defRPr>
            </a:pPr>
            <a:r>
              <a:rPr dirty="0">
                <a:solidFill>
                  <a:schemeClr val="bg2">
                    <a:lumMod val="10000"/>
                  </a:schemeClr>
                </a:solidFill>
              </a:rPr>
              <a:t>Danke für </a:t>
            </a:r>
            <a:r>
              <a:rPr dirty="0" err="1">
                <a:solidFill>
                  <a:schemeClr val="bg2">
                    <a:lumMod val="10000"/>
                  </a:schemeClr>
                </a:solidFill>
              </a:rPr>
              <a:t>eure</a:t>
            </a:r>
            <a:r>
              <a:rPr dirty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bg2">
                    <a:lumMod val="10000"/>
                  </a:schemeClr>
                </a:solidFill>
              </a:rPr>
              <a:t>Aufmerksamkeit</a:t>
            </a:r>
            <a:r>
              <a:rPr dirty="0">
                <a:solidFill>
                  <a:schemeClr val="bg2">
                    <a:lumMod val="10000"/>
                  </a:schemeClr>
                </a:solidFill>
              </a:rPr>
              <a:t>!</a:t>
            </a:r>
          </a:p>
        </p:txBody>
      </p:sp>
      <p:sp>
        <p:nvSpPr>
          <p:cNvPr id="8" name="TextBox 2">
            <a:extLst>
              <a:ext uri="{FF2B5EF4-FFF2-40B4-BE49-F238E27FC236}">
                <a16:creationId xmlns:a16="http://schemas.microsoft.com/office/drawing/2014/main" id="{FF228B93-E234-B983-33D5-D91BC022A4F0}"/>
              </a:ext>
            </a:extLst>
          </p:cNvPr>
          <p:cNvSpPr txBox="1"/>
          <p:nvPr/>
        </p:nvSpPr>
        <p:spPr>
          <a:xfrm>
            <a:off x="2063271" y="6150864"/>
            <a:ext cx="4636206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de-DE" sz="2400" dirty="0"/>
              <a:t>Birol, Bernardo, Dorian, Michael</a:t>
            </a:r>
          </a:p>
        </p:txBody>
      </p:sp>
    </p:spTree>
    <p:extLst>
      <p:ext uri="{BB962C8B-B14F-4D97-AF65-F5344CB8AC3E}">
        <p14:creationId xmlns:p14="http://schemas.microsoft.com/office/powerpoint/2010/main" val="33405312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B7D5BA-03F4-31B4-8DCA-C3F461DCF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Redezeit Einführung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FECA53-A88D-1FF1-715B-951CAA7C38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4000" dirty="0"/>
              <a:t>Was ist Redezeit?</a:t>
            </a:r>
          </a:p>
          <a:p>
            <a:r>
              <a:rPr lang="de-DE" sz="4000" dirty="0"/>
              <a:t>Was ist die Aufgabe?</a:t>
            </a:r>
          </a:p>
          <a:p>
            <a:r>
              <a:rPr lang="de-DE" sz="4000" dirty="0"/>
              <a:t>Wie gehen wir vor?</a:t>
            </a:r>
          </a:p>
        </p:txBody>
      </p:sp>
    </p:spTree>
    <p:extLst>
      <p:ext uri="{BB962C8B-B14F-4D97-AF65-F5344CB8AC3E}">
        <p14:creationId xmlns:p14="http://schemas.microsoft.com/office/powerpoint/2010/main" val="38955578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7A2900-9620-F772-3828-43DE345D30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Scraping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D5DAA01-9B78-DC54-260D-E4D5C1570E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Internetseite wurde aufgebrufen und mit F12 jeden Graphen analysiert.</a:t>
            </a:r>
          </a:p>
          <a:p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AFF56191-E70A-DAA1-A3C4-2514AFA027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5850" y="2638425"/>
            <a:ext cx="6979020" cy="3312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1401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94F40E1-0BE1-C133-0AF2-A77C17DCE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Supabase</a:t>
            </a:r>
            <a:r>
              <a:rPr lang="de-DE" dirty="0"/>
              <a:t> DB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650DBBA-5089-8E0B-01B1-045311AC2D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Hier wurde die DB erstellt</a:t>
            </a:r>
          </a:p>
          <a:p>
            <a:endParaRPr lang="de-DE" dirty="0"/>
          </a:p>
        </p:txBody>
      </p:sp>
      <p:pic>
        <p:nvPicPr>
          <p:cNvPr id="7" name="Grafik 6" descr="Ein Bild, das Screenshot, Software, Multimedia-Software, Grafiksoftware enthält.&#10;&#10;KI-generierte Inhalte können fehlerhaft sein.">
            <a:extLst>
              <a:ext uri="{FF2B5EF4-FFF2-40B4-BE49-F238E27FC236}">
                <a16:creationId xmlns:a16="http://schemas.microsoft.com/office/drawing/2014/main" id="{A52CEBD5-C978-9BE4-E618-5DAA8D21FF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3" y="2563600"/>
            <a:ext cx="7052069" cy="3684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7863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701CB0-0298-C6D2-CFFE-797CDE45F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ERD aus Power BI</a:t>
            </a:r>
          </a:p>
        </p:txBody>
      </p:sp>
      <p:pic>
        <p:nvPicPr>
          <p:cNvPr id="5" name="Inhaltsplatzhalter 4" descr="Ein Bild, das Text, Screenshot, 3D-Modellierung, Diagramm enthält.&#10;&#10;KI-generierte Inhalte können fehlerhaft sein.">
            <a:extLst>
              <a:ext uri="{FF2B5EF4-FFF2-40B4-BE49-F238E27FC236}">
                <a16:creationId xmlns:a16="http://schemas.microsoft.com/office/drawing/2014/main" id="{6E2CB0C7-C13B-BF3C-BF03-1E34E4B014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9630" y="1324863"/>
            <a:ext cx="5997786" cy="5258333"/>
          </a:xfrm>
        </p:spPr>
      </p:pic>
    </p:spTree>
    <p:extLst>
      <p:ext uri="{BB962C8B-B14F-4D97-AF65-F5344CB8AC3E}">
        <p14:creationId xmlns:p14="http://schemas.microsoft.com/office/powerpoint/2010/main" val="34231620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8146C9-DF46-8186-866B-C6683CC92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Power BI Dashboard</a:t>
            </a:r>
          </a:p>
        </p:txBody>
      </p:sp>
      <p:pic>
        <p:nvPicPr>
          <p:cNvPr id="5" name="Inhaltsplatzhalter 4" descr="Ein Bild, das Text, Software, Screenshot, Elektronik enthält.&#10;&#10;KI-generierte Inhalte können fehlerhaft sein.">
            <a:extLst>
              <a:ext uri="{FF2B5EF4-FFF2-40B4-BE49-F238E27FC236}">
                <a16:creationId xmlns:a16="http://schemas.microsoft.com/office/drawing/2014/main" id="{F53B87E3-4711-3BE7-E216-2678CC608E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1831404"/>
            <a:ext cx="7214247" cy="4322508"/>
          </a:xfrm>
        </p:spPr>
      </p:pic>
      <p:sp>
        <p:nvSpPr>
          <p:cNvPr id="6" name="Titel 1">
            <a:extLst>
              <a:ext uri="{FF2B5EF4-FFF2-40B4-BE49-F238E27FC236}">
                <a16:creationId xmlns:a16="http://schemas.microsoft.com/office/drawing/2014/main" id="{F942A138-B284-6B79-32D5-9974AD139F59}"/>
              </a:ext>
            </a:extLst>
          </p:cNvPr>
          <p:cNvSpPr txBox="1">
            <a:spLocks/>
          </p:cNvSpPr>
          <p:nvPr/>
        </p:nvSpPr>
        <p:spPr>
          <a:xfrm>
            <a:off x="576750" y="1408938"/>
            <a:ext cx="5970354" cy="347980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342900" indent="-3429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de-DE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Power BI Dashboard von den gescrapten Daten</a:t>
            </a:r>
          </a:p>
        </p:txBody>
      </p:sp>
    </p:spTree>
    <p:extLst>
      <p:ext uri="{BB962C8B-B14F-4D97-AF65-F5344CB8AC3E}">
        <p14:creationId xmlns:p14="http://schemas.microsoft.com/office/powerpoint/2010/main" val="16067721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0672B9-2D37-B5F2-2810-6B0895790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Scraper</a:t>
            </a:r>
            <a:r>
              <a:rPr lang="de-DE" dirty="0"/>
              <a:t> App code</a:t>
            </a:r>
          </a:p>
        </p:txBody>
      </p:sp>
      <p:pic>
        <p:nvPicPr>
          <p:cNvPr id="5" name="Inhaltsplatzhalter 4" descr="Ein Bild, das Text, Elektronik, Screenshot, Display enthält.&#10;&#10;KI-generierte Inhalte können fehlerhaft sein.">
            <a:extLst>
              <a:ext uri="{FF2B5EF4-FFF2-40B4-BE49-F238E27FC236}">
                <a16:creationId xmlns:a16="http://schemas.microsoft.com/office/drawing/2014/main" id="{91EDF0E6-7C76-8E98-5F01-EE0138E452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1803972"/>
            <a:ext cx="7149930" cy="4630514"/>
          </a:xfrm>
        </p:spPr>
      </p:pic>
      <p:sp>
        <p:nvSpPr>
          <p:cNvPr id="6" name="Titel 1">
            <a:extLst>
              <a:ext uri="{FF2B5EF4-FFF2-40B4-BE49-F238E27FC236}">
                <a16:creationId xmlns:a16="http://schemas.microsoft.com/office/drawing/2014/main" id="{402D3BF4-4B91-B6B3-25EF-56AEA092E8B8}"/>
              </a:ext>
            </a:extLst>
          </p:cNvPr>
          <p:cNvSpPr txBox="1">
            <a:spLocks/>
          </p:cNvSpPr>
          <p:nvPr/>
        </p:nvSpPr>
        <p:spPr>
          <a:xfrm>
            <a:off x="595038" y="1455992"/>
            <a:ext cx="5970354" cy="347980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342900" indent="-3429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de-DE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Der code für das </a:t>
            </a:r>
            <a:r>
              <a:rPr lang="de-DE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Scrapen</a:t>
            </a:r>
            <a:r>
              <a:rPr lang="de-DE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 der Redezeit Analyse</a:t>
            </a:r>
          </a:p>
        </p:txBody>
      </p:sp>
    </p:spTree>
    <p:extLst>
      <p:ext uri="{BB962C8B-B14F-4D97-AF65-F5344CB8AC3E}">
        <p14:creationId xmlns:p14="http://schemas.microsoft.com/office/powerpoint/2010/main" val="30263196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5468CFF-71B1-01E1-47EA-C7AE743F02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Exe Datei</a:t>
            </a:r>
          </a:p>
        </p:txBody>
      </p:sp>
      <p:pic>
        <p:nvPicPr>
          <p:cNvPr id="5" name="Inhaltsplatzhalter 4" descr="Ein Bild, das Text, Screenshot, Software, Multimedia-Software enthält.&#10;&#10;KI-generierte Inhalte können fehlerhaft sein.">
            <a:extLst>
              <a:ext uri="{FF2B5EF4-FFF2-40B4-BE49-F238E27FC236}">
                <a16:creationId xmlns:a16="http://schemas.microsoft.com/office/drawing/2014/main" id="{99FCAF3F-97BD-F1C1-E82D-9FC4F4CFB4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2104390"/>
            <a:ext cx="5485722" cy="4288031"/>
          </a:xfrm>
        </p:spPr>
      </p:pic>
      <p:sp>
        <p:nvSpPr>
          <p:cNvPr id="6" name="Titel 1">
            <a:extLst>
              <a:ext uri="{FF2B5EF4-FFF2-40B4-BE49-F238E27FC236}">
                <a16:creationId xmlns:a16="http://schemas.microsoft.com/office/drawing/2014/main" id="{6FD18CB2-4B33-1781-25FD-504E32BCCB22}"/>
              </a:ext>
            </a:extLst>
          </p:cNvPr>
          <p:cNvSpPr txBox="1">
            <a:spLocks/>
          </p:cNvSpPr>
          <p:nvPr/>
        </p:nvSpPr>
        <p:spPr>
          <a:xfrm>
            <a:off x="567606" y="1756410"/>
            <a:ext cx="5970354" cy="347980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342900" indent="-3429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de-DE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Hier wurde eine exe Datei für die App erstellt</a:t>
            </a:r>
          </a:p>
        </p:txBody>
      </p:sp>
    </p:spTree>
    <p:extLst>
      <p:ext uri="{BB962C8B-B14F-4D97-AF65-F5344CB8AC3E}">
        <p14:creationId xmlns:p14="http://schemas.microsoft.com/office/powerpoint/2010/main" val="1559408198"/>
      </p:ext>
    </p:extLst>
  </p:cSld>
  <p:clrMapOvr>
    <a:masterClrMapping/>
  </p:clrMapOvr>
</p:sld>
</file>

<file path=ppt/theme/theme1.xml><?xml version="1.0" encoding="utf-8"?>
<a:theme xmlns:a="http://schemas.openxmlformats.org/drawingml/2006/main" name="Facette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0</TotalTime>
  <Words>120</Words>
  <Application>Microsoft Office PowerPoint</Application>
  <PresentationFormat>Breitbild</PresentationFormat>
  <Paragraphs>33</Paragraphs>
  <Slides>20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4" baseType="lpstr">
      <vt:lpstr>Arial</vt:lpstr>
      <vt:lpstr>Trebuchet MS</vt:lpstr>
      <vt:lpstr>Wingdings 3</vt:lpstr>
      <vt:lpstr>Facette</vt:lpstr>
      <vt:lpstr> Redezeit</vt:lpstr>
      <vt:lpstr>Inhaltsangabe</vt:lpstr>
      <vt:lpstr>Redezeit Einführung</vt:lpstr>
      <vt:lpstr>Scraping</vt:lpstr>
      <vt:lpstr>Supabase DB</vt:lpstr>
      <vt:lpstr>ERD aus Power BI</vt:lpstr>
      <vt:lpstr>Power BI Dashboard</vt:lpstr>
      <vt:lpstr>Scraper App code</vt:lpstr>
      <vt:lpstr>Exe Datei</vt:lpstr>
      <vt:lpstr>App.py</vt:lpstr>
      <vt:lpstr>Aggregation pro Tag</vt:lpstr>
      <vt:lpstr>Graphen Analysen</vt:lpstr>
      <vt:lpstr>PowerPoint-Präsentation</vt:lpstr>
      <vt:lpstr>PowerPoint-Präsentation</vt:lpstr>
      <vt:lpstr>Clustering</vt:lpstr>
      <vt:lpstr>Ausreißer Identifikation</vt:lpstr>
      <vt:lpstr>Verteilung Landingpage Aufrufe</vt:lpstr>
      <vt:lpstr>Apriori-Algorithmus  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Birol Ayar</dc:creator>
  <cp:lastModifiedBy>Birol Ayar</cp:lastModifiedBy>
  <cp:revision>1</cp:revision>
  <dcterms:created xsi:type="dcterms:W3CDTF">2025-07-09T06:49:43Z</dcterms:created>
  <dcterms:modified xsi:type="dcterms:W3CDTF">2025-07-10T09:00:27Z</dcterms:modified>
</cp:coreProperties>
</file>

<file path=docProps/thumbnail.jpeg>
</file>